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HK Grotesk Bold" charset="1" panose="00000800000000000000"/>
      <p:regular r:id="rId24"/>
    </p:embeddedFont>
    <p:embeddedFont>
      <p:font typeface="HK Grotesk" charset="1" panose="00000500000000000000"/>
      <p:regular r:id="rId25"/>
    </p:embeddedFont>
    <p:embeddedFont>
      <p:font typeface="Noto Serif Display ExtraCondensed Light" charset="1" panose="02020406080505020204"/>
      <p:regular r:id="rId26"/>
    </p:embeddedFont>
    <p:embeddedFont>
      <p:font typeface="Noto Serif Display ExtraCondensed Bold" charset="1" panose="02020806080505020204"/>
      <p:regular r:id="rId27"/>
    </p:embeddedFont>
    <p:embeddedFont>
      <p:font typeface="Telegraf" charset="1" panose="00000500000000000000"/>
      <p:regular r:id="rId28"/>
    </p:embeddedFont>
    <p:embeddedFont>
      <p:font typeface="Open Sans Italics" charset="1" panose="020B0606030504020204"/>
      <p:regular r:id="rId29"/>
    </p:embeddedFont>
    <p:embeddedFont>
      <p:font typeface="Noto Serif Display ExtraCondensed" charset="1" panose="02020506080505020204"/>
      <p:regular r:id="rId30"/>
    </p:embeddedFont>
    <p:embeddedFont>
      <p:font typeface="Telegraf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76275"/>
            <a:ext cx="92964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457977" y="1953619"/>
            <a:ext cx="8324850" cy="6934200"/>
            <a:chOff x="0" y="0"/>
            <a:chExt cx="1289737" cy="1074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9737" cy="1074289"/>
            </a:xfrm>
            <a:custGeom>
              <a:avLst/>
              <a:gdLst/>
              <a:ahLst/>
              <a:cxnLst/>
              <a:rect r="r" b="b" t="t" l="l"/>
              <a:pathLst>
                <a:path h="1074289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074289"/>
                  </a:lnTo>
                  <a:lnTo>
                    <a:pt x="0" y="1074289"/>
                  </a:lnTo>
                  <a:close/>
                </a:path>
              </a:pathLst>
            </a:custGeom>
            <a:blipFill>
              <a:blip r:embed="rId2"/>
              <a:stretch>
                <a:fillRect l="-329" t="0" r="-32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83921" y="1707229"/>
            <a:ext cx="6886575" cy="57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9"/>
              </a:lnSpc>
            </a:pPr>
            <a:r>
              <a:rPr lang="en-US" b="true" sz="4399" u="none">
                <a:solidFill>
                  <a:srgbClr val="7CA283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Nexalud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921" y="3366137"/>
            <a:ext cx="8477250" cy="5010022"/>
            <a:chOff x="0" y="0"/>
            <a:chExt cx="11303000" cy="66800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445057"/>
              <a:ext cx="11303000" cy="2234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39516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Equipo Nexalud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39516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Integrantes: 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39516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Martin Casas, Alvaro Figueroa y Sergio Aracena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9516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Sección: 004D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0975"/>
              <a:ext cx="11303000" cy="3395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</a:pPr>
              <a:r>
                <a:rPr lang="en-US" sz="9600" spc="-192">
                  <a:solidFill>
                    <a:srgbClr val="7CA283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Presentación</a:t>
              </a:r>
              <a:r>
                <a:rPr lang="en-US" sz="9600" spc="-192">
                  <a:solidFill>
                    <a:srgbClr val="7CA283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 </a:t>
              </a:r>
              <a:r>
                <a:rPr lang="en-US" sz="9600" spc="-192">
                  <a:solidFill>
                    <a:srgbClr val="7CA283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Proyecto APT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A9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7250" y="666750"/>
            <a:ext cx="15821025" cy="105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Desarrollo del Proyecto</a:t>
            </a:r>
          </a:p>
        </p:txBody>
      </p:sp>
      <p:sp>
        <p:nvSpPr>
          <p:cNvPr name="AutoShape 3" id="3"/>
          <p:cNvSpPr/>
          <p:nvPr/>
        </p:nvSpPr>
        <p:spPr>
          <a:xfrm>
            <a:off x="666750" y="5143500"/>
            <a:ext cx="169545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262897" y="5008305"/>
            <a:ext cx="270390" cy="2703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59045" y="5008305"/>
            <a:ext cx="270390" cy="2703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55192" y="5008305"/>
            <a:ext cx="270390" cy="2703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051340" y="5008305"/>
            <a:ext cx="270390" cy="27039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1555" y="5008305"/>
            <a:ext cx="270390" cy="2703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202135" y="459202"/>
            <a:ext cx="2171730" cy="2205796"/>
            <a:chOff x="0" y="0"/>
            <a:chExt cx="812800" cy="825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41746" y="74476"/>
              <a:ext cx="529308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1085865" y="-1010387"/>
            <a:ext cx="2171730" cy="2205796"/>
            <a:chOff x="0" y="0"/>
            <a:chExt cx="812800" cy="825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41746" y="74476"/>
              <a:ext cx="529308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66750" y="8035190"/>
            <a:ext cx="2228210" cy="1648875"/>
          </a:xfrm>
          <a:custGeom>
            <a:avLst/>
            <a:gdLst/>
            <a:ahLst/>
            <a:cxnLst/>
            <a:rect r="r" b="b" t="t" l="l"/>
            <a:pathLst>
              <a:path h="1648875" w="2228210">
                <a:moveTo>
                  <a:pt x="0" y="0"/>
                </a:moveTo>
                <a:lnTo>
                  <a:pt x="2228210" y="0"/>
                </a:lnTo>
                <a:lnTo>
                  <a:pt x="2228210" y="1648875"/>
                </a:lnTo>
                <a:lnTo>
                  <a:pt x="0" y="164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994240" y="7925071"/>
            <a:ext cx="1830027" cy="1830027"/>
          </a:xfrm>
          <a:custGeom>
            <a:avLst/>
            <a:gdLst/>
            <a:ahLst/>
            <a:cxnLst/>
            <a:rect r="r" b="b" t="t" l="l"/>
            <a:pathLst>
              <a:path h="1830027" w="1830027">
                <a:moveTo>
                  <a:pt x="0" y="0"/>
                </a:moveTo>
                <a:lnTo>
                  <a:pt x="1830027" y="0"/>
                </a:lnTo>
                <a:lnTo>
                  <a:pt x="1830027" y="1830026"/>
                </a:lnTo>
                <a:lnTo>
                  <a:pt x="0" y="1830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533287" y="8035190"/>
            <a:ext cx="1712700" cy="1415118"/>
          </a:xfrm>
          <a:custGeom>
            <a:avLst/>
            <a:gdLst/>
            <a:ahLst/>
            <a:cxnLst/>
            <a:rect r="r" b="b" t="t" l="l"/>
            <a:pathLst>
              <a:path h="1415118" w="1712700">
                <a:moveTo>
                  <a:pt x="0" y="0"/>
                </a:moveTo>
                <a:lnTo>
                  <a:pt x="1712700" y="0"/>
                </a:lnTo>
                <a:lnTo>
                  <a:pt x="1712700" y="1415118"/>
                </a:lnTo>
                <a:lnTo>
                  <a:pt x="0" y="1415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725582" y="8035190"/>
            <a:ext cx="1880020" cy="1734318"/>
          </a:xfrm>
          <a:custGeom>
            <a:avLst/>
            <a:gdLst/>
            <a:ahLst/>
            <a:cxnLst/>
            <a:rect r="r" b="b" t="t" l="l"/>
            <a:pathLst>
              <a:path h="1734318" w="1880020">
                <a:moveTo>
                  <a:pt x="0" y="0"/>
                </a:moveTo>
                <a:lnTo>
                  <a:pt x="1880020" y="0"/>
                </a:lnTo>
                <a:lnTo>
                  <a:pt x="1880020" y="1734318"/>
                </a:lnTo>
                <a:lnTo>
                  <a:pt x="0" y="1734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049500" y="7902847"/>
            <a:ext cx="2367093" cy="1852250"/>
          </a:xfrm>
          <a:custGeom>
            <a:avLst/>
            <a:gdLst/>
            <a:ahLst/>
            <a:cxnLst/>
            <a:rect r="r" b="b" t="t" l="l"/>
            <a:pathLst>
              <a:path h="1852250" w="2367093">
                <a:moveTo>
                  <a:pt x="0" y="0"/>
                </a:moveTo>
                <a:lnTo>
                  <a:pt x="2367093" y="0"/>
                </a:lnTo>
                <a:lnTo>
                  <a:pt x="2367093" y="1852250"/>
                </a:lnTo>
                <a:lnTo>
                  <a:pt x="0" y="1852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57250" y="3515491"/>
            <a:ext cx="2381250" cy="72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2625" spc="-26" b="true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Sprint 0:</a:t>
            </a:r>
          </a:p>
          <a:p>
            <a:pPr algn="l" marL="0" indent="0" lvl="0">
              <a:lnSpc>
                <a:spcPts val="2887"/>
              </a:lnSpc>
            </a:pPr>
            <a:r>
              <a:rPr lang="en-US" b="true" sz="2625" spc="-26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Planificación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6750" y="5957734"/>
            <a:ext cx="2571750" cy="143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 establecieron los objetivos y se organizó el trabajo inicial del equipo.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62897" y="5957734"/>
            <a:ext cx="2571750" cy="143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 desarrolló la documentación técnica necesaria para guiar el proceso.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398092" y="3515491"/>
            <a:ext cx="2567447" cy="72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2625" spc="-26" b="true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Sprint 1: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Documentación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94240" y="3515491"/>
            <a:ext cx="2570830" cy="72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2625" spc="-26" b="true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Sprint 2: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Backend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593770" y="3515491"/>
            <a:ext cx="2571750" cy="72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2625" spc="-26" b="true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Sprint 3: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Frontend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186535" y="3519445"/>
            <a:ext cx="2438707" cy="72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2625" spc="-26" b="true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Sprint 4:</a:t>
            </a:r>
          </a:p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625" spc="-26" strike="noStrike" u="none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Finalización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59045" y="5957734"/>
            <a:ext cx="2571750" cy="143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 implementó la parte del servidor y se configuraron las bases de datos.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55192" y="5957734"/>
            <a:ext cx="2571750" cy="143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 diseñó la interfaz de usuario y se realizaron pruebas iniciales.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049500" y="5964495"/>
            <a:ext cx="2571750" cy="143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 ejecutaron pruebas finales y se ajustaron detalles para el lanzamiento.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9492" y="721381"/>
            <a:ext cx="15628144" cy="121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80"/>
              </a:lnSpc>
            </a:pPr>
            <a:r>
              <a:rPr lang="en-US" sz="9180" spc="-183">
                <a:solidFill>
                  <a:srgbClr val="7CA283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Dificultades, facilitadores y Arreglos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889380" y="6583042"/>
            <a:ext cx="7979521" cy="2482553"/>
            <a:chOff x="0" y="0"/>
            <a:chExt cx="10639362" cy="331007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0639362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60"/>
                </a:lnSpc>
              </a:pPr>
              <a:r>
                <a:rPr lang="en-US" sz="4466" u="sng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Ajustes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39767"/>
              <a:ext cx="10639362" cy="1970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9094" indent="-304547" lvl="1">
                <a:lnSpc>
                  <a:spcPts val="3949"/>
                </a:lnSpc>
                <a:buFont typeface="Arial"/>
                <a:buChar char="•"/>
              </a:pPr>
              <a:r>
                <a:rPr lang="en-US" sz="2821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Trabajo con datos simulados</a:t>
              </a:r>
            </a:p>
            <a:p>
              <a:pPr algn="l" marL="609094" indent="-304547" lvl="1">
                <a:lnSpc>
                  <a:spcPts val="3949"/>
                </a:lnSpc>
                <a:buFont typeface="Arial"/>
                <a:buChar char="•"/>
              </a:pPr>
              <a:r>
                <a:rPr lang="en-US" sz="2821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Sprints de 2 a 3 semanas</a:t>
              </a:r>
            </a:p>
            <a:p>
              <a:pPr algn="l" marL="609094" indent="-304547" lvl="1">
                <a:lnSpc>
                  <a:spcPts val="3949"/>
                </a:lnSpc>
                <a:buFont typeface="Arial"/>
                <a:buChar char="•"/>
              </a:pPr>
              <a:r>
                <a:rPr lang="en-US" sz="2821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Cambio de base de datos a Postgre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79140" y="2691168"/>
            <a:ext cx="7338496" cy="2458402"/>
            <a:chOff x="0" y="0"/>
            <a:chExt cx="9784661" cy="327786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784661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64"/>
                </a:lnSpc>
              </a:pPr>
              <a:r>
                <a:rPr lang="en-US" sz="4470" u="sng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Dificultades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96923"/>
              <a:ext cx="9784661" cy="1980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8838" indent="-304419" lvl="1">
                <a:lnSpc>
                  <a:spcPts val="3948"/>
                </a:lnSpc>
                <a:buFont typeface="Arial"/>
                <a:buChar char="•"/>
              </a:pPr>
              <a:r>
                <a:rPr lang="en-US" sz="282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Encontrar un cliente real</a:t>
              </a:r>
            </a:p>
            <a:p>
              <a:pPr algn="l" marL="608838" indent="-304419" lvl="1">
                <a:lnSpc>
                  <a:spcPts val="3948"/>
                </a:lnSpc>
                <a:buFont typeface="Arial"/>
                <a:buChar char="•"/>
              </a:pPr>
              <a:r>
                <a:rPr lang="en-US" sz="282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Realización de pruebas en entorno real</a:t>
              </a:r>
            </a:p>
            <a:p>
              <a:pPr algn="l" marL="608838" indent="-304419" lvl="1">
                <a:lnSpc>
                  <a:spcPts val="3948"/>
                </a:lnSpc>
                <a:buFont typeface="Arial"/>
                <a:buChar char="•"/>
              </a:pPr>
              <a:r>
                <a:rPr lang="en-US" sz="282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Complicaciones con SQLite3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691168"/>
            <a:ext cx="7559377" cy="2964774"/>
            <a:chOff x="0" y="0"/>
            <a:chExt cx="10079169" cy="39530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0079169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64"/>
                </a:lnSpc>
              </a:pPr>
              <a:r>
                <a:rPr lang="en-US" sz="4470" u="sng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Facilitadores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11686"/>
              <a:ext cx="10079169" cy="2641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8838" indent="-304419" lvl="1">
                <a:lnSpc>
                  <a:spcPts val="3947"/>
                </a:lnSpc>
                <a:buFont typeface="Arial"/>
                <a:buChar char="•"/>
              </a:pPr>
              <a:r>
                <a:rPr lang="en-US" sz="2819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Idea clara</a:t>
              </a:r>
            </a:p>
            <a:p>
              <a:pPr algn="l" marL="608838" indent="-304419" lvl="1">
                <a:lnSpc>
                  <a:spcPts val="3947"/>
                </a:lnSpc>
                <a:buFont typeface="Arial"/>
                <a:buChar char="•"/>
              </a:pPr>
              <a:r>
                <a:rPr lang="en-US" sz="2819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Contacto y reuniones con personas del área afín</a:t>
              </a:r>
            </a:p>
            <a:p>
              <a:pPr algn="l" marL="608838" indent="-304419" lvl="1">
                <a:lnSpc>
                  <a:spcPts val="3947"/>
                </a:lnSpc>
                <a:buFont typeface="Arial"/>
                <a:buChar char="•"/>
              </a:pPr>
              <a:r>
                <a:rPr lang="en-US" sz="2819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Comunicación efectiva del equipo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A9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8344"/>
            <a:ext cx="7383713" cy="5253124"/>
            <a:chOff x="0" y="0"/>
            <a:chExt cx="3288285" cy="23394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8285" cy="2339442"/>
            </a:xfrm>
            <a:custGeom>
              <a:avLst/>
              <a:gdLst/>
              <a:ahLst/>
              <a:cxnLst/>
              <a:rect r="r" b="b" t="t" l="l"/>
              <a:pathLst>
                <a:path h="2339442" w="3288285">
                  <a:moveTo>
                    <a:pt x="0" y="0"/>
                  </a:moveTo>
                  <a:lnTo>
                    <a:pt x="3288285" y="0"/>
                  </a:lnTo>
                  <a:lnTo>
                    <a:pt x="3288285" y="2339442"/>
                  </a:lnTo>
                  <a:lnTo>
                    <a:pt x="0" y="2339442"/>
                  </a:lnTo>
                  <a:close/>
                </a:path>
              </a:pathLst>
            </a:custGeom>
            <a:blipFill>
              <a:blip r:embed="rId2"/>
              <a:stretch>
                <a:fillRect l="-25685" t="0" r="-25685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05347" y="5839444"/>
            <a:ext cx="8030418" cy="4175817"/>
          </a:xfrm>
          <a:custGeom>
            <a:avLst/>
            <a:gdLst/>
            <a:ahLst/>
            <a:cxnLst/>
            <a:rect r="r" b="b" t="t" l="l"/>
            <a:pathLst>
              <a:path h="4175817" w="8030418">
                <a:moveTo>
                  <a:pt x="0" y="0"/>
                </a:moveTo>
                <a:lnTo>
                  <a:pt x="8030418" y="0"/>
                </a:lnTo>
                <a:lnTo>
                  <a:pt x="8030418" y="4175818"/>
                </a:lnTo>
                <a:lnTo>
                  <a:pt x="0" y="4175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162586" y="3472803"/>
            <a:ext cx="6800710" cy="2553702"/>
            <a:chOff x="0" y="0"/>
            <a:chExt cx="9067614" cy="340493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82303"/>
              <a:ext cx="6182451" cy="912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00"/>
                </a:lnSpc>
              </a:pPr>
              <a:r>
                <a:rPr lang="en-US" sz="5000">
                  <a:solidFill>
                    <a:srgbClr val="FFFFFF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Proyecto Nexalud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43" y="17690"/>
              <a:ext cx="8013438" cy="19363"/>
            </a:xfrm>
            <a:prstGeom prst="line">
              <a:avLst/>
            </a:prstGeom>
            <a:ln cap="flat" w="3538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43" y="1744644"/>
              <a:ext cx="8013438" cy="19363"/>
            </a:xfrm>
            <a:prstGeom prst="line">
              <a:avLst/>
            </a:prstGeom>
            <a:ln cap="flat" w="3538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013805"/>
              <a:ext cx="9067614" cy="1391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80"/>
                </a:lnSpc>
              </a:pPr>
              <a:r>
                <a:rPr lang="en-US" sz="298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Ruta clínica del paciente</a:t>
              </a:r>
            </a:p>
            <a:p>
              <a:pPr algn="l" marL="0" indent="0" lvl="0">
                <a:lnSpc>
                  <a:spcPts val="4180"/>
                </a:lnSpc>
              </a:pPr>
              <a:r>
                <a:rPr lang="en-US" sz="2985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Boxes de la Clinica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50081" y="4713782"/>
            <a:ext cx="9013794" cy="4732242"/>
          </a:xfrm>
          <a:custGeom>
            <a:avLst/>
            <a:gdLst/>
            <a:ahLst/>
            <a:cxnLst/>
            <a:rect r="r" b="b" t="t" l="l"/>
            <a:pathLst>
              <a:path h="4732242" w="9013794">
                <a:moveTo>
                  <a:pt x="0" y="0"/>
                </a:moveTo>
                <a:lnTo>
                  <a:pt x="9013794" y="0"/>
                </a:lnTo>
                <a:lnTo>
                  <a:pt x="9013794" y="4732242"/>
                </a:lnTo>
                <a:lnTo>
                  <a:pt x="0" y="4732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204" b="-14204"/>
            </a:stretch>
          </a:blipFill>
          <a:ln w="95250" cap="sq">
            <a:solidFill>
              <a:srgbClr val="93A996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48836" y="301843"/>
            <a:ext cx="6229819" cy="4411939"/>
          </a:xfrm>
          <a:custGeom>
            <a:avLst/>
            <a:gdLst/>
            <a:ahLst/>
            <a:cxnLst/>
            <a:rect r="r" b="b" t="t" l="l"/>
            <a:pathLst>
              <a:path h="4411939" w="6229819">
                <a:moveTo>
                  <a:pt x="0" y="0"/>
                </a:moveTo>
                <a:lnTo>
                  <a:pt x="6229819" y="0"/>
                </a:lnTo>
                <a:lnTo>
                  <a:pt x="6229819" y="4411939"/>
                </a:lnTo>
                <a:lnTo>
                  <a:pt x="0" y="4411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0" t="-4597" r="-1640" b="-4597"/>
            </a:stretch>
          </a:blipFill>
          <a:ln w="95250" cap="sq">
            <a:solidFill>
              <a:srgbClr val="93A996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48836" y="3089065"/>
            <a:ext cx="6229819" cy="6356958"/>
          </a:xfrm>
          <a:custGeom>
            <a:avLst/>
            <a:gdLst/>
            <a:ahLst/>
            <a:cxnLst/>
            <a:rect r="r" b="b" t="t" l="l"/>
            <a:pathLst>
              <a:path h="6356958" w="6229819">
                <a:moveTo>
                  <a:pt x="0" y="0"/>
                </a:moveTo>
                <a:lnTo>
                  <a:pt x="6229819" y="0"/>
                </a:lnTo>
                <a:lnTo>
                  <a:pt x="622981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93A996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207876" y="1230961"/>
            <a:ext cx="6800710" cy="2553702"/>
            <a:chOff x="0" y="0"/>
            <a:chExt cx="9067614" cy="340493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82303"/>
              <a:ext cx="6182451" cy="912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00"/>
                </a:lnSpc>
              </a:pPr>
              <a:r>
                <a:rPr lang="en-US" sz="5000">
                  <a:solidFill>
                    <a:srgbClr val="93A996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Proyecto Nexalud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43" y="17690"/>
              <a:ext cx="8013438" cy="19363"/>
            </a:xfrm>
            <a:prstGeom prst="line">
              <a:avLst/>
            </a:prstGeom>
            <a:ln cap="flat" w="35380">
              <a:solidFill>
                <a:srgbClr val="93A996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43" y="1744644"/>
              <a:ext cx="8013438" cy="19363"/>
            </a:xfrm>
            <a:prstGeom prst="line">
              <a:avLst/>
            </a:prstGeom>
            <a:ln cap="flat" w="35380">
              <a:solidFill>
                <a:srgbClr val="93A996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013805"/>
              <a:ext cx="9067614" cy="1391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80"/>
                </a:lnSpc>
              </a:pPr>
              <a:r>
                <a:rPr lang="en-US" sz="2985">
                  <a:solidFill>
                    <a:srgbClr val="93A996"/>
                  </a:solidFill>
                  <a:latin typeface="Telegraf"/>
                  <a:ea typeface="Telegraf"/>
                  <a:cs typeface="Telegraf"/>
                  <a:sym typeface="Telegraf"/>
                </a:rPr>
                <a:t>Dashboards</a:t>
              </a:r>
            </a:p>
            <a:p>
              <a:pPr algn="l" marL="0" indent="0" lvl="0">
                <a:lnSpc>
                  <a:spcPts val="4180"/>
                </a:lnSpc>
              </a:pPr>
              <a:r>
                <a:rPr lang="en-US" sz="2985">
                  <a:solidFill>
                    <a:srgbClr val="93A996"/>
                  </a:solidFill>
                  <a:latin typeface="Telegraf"/>
                  <a:ea typeface="Telegraf"/>
                  <a:cs typeface="Telegraf"/>
                  <a:sym typeface="Telegraf"/>
                </a:rPr>
                <a:t>NexaThink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A9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553" y="2585390"/>
            <a:ext cx="8166710" cy="6370033"/>
          </a:xfrm>
          <a:custGeom>
            <a:avLst/>
            <a:gdLst/>
            <a:ahLst/>
            <a:cxnLst/>
            <a:rect r="r" b="b" t="t" l="l"/>
            <a:pathLst>
              <a:path h="6370033" w="8166710">
                <a:moveTo>
                  <a:pt x="0" y="0"/>
                </a:moveTo>
                <a:lnTo>
                  <a:pt x="8166709" y="0"/>
                </a:lnTo>
                <a:lnTo>
                  <a:pt x="8166709" y="6370033"/>
                </a:lnTo>
                <a:lnTo>
                  <a:pt x="0" y="6370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292044" y="2135322"/>
            <a:ext cx="8300985" cy="3963720"/>
          </a:xfrm>
          <a:custGeom>
            <a:avLst/>
            <a:gdLst/>
            <a:ahLst/>
            <a:cxnLst/>
            <a:rect r="r" b="b" t="t" l="l"/>
            <a:pathLst>
              <a:path h="3963720" w="8300985">
                <a:moveTo>
                  <a:pt x="0" y="0"/>
                </a:moveTo>
                <a:lnTo>
                  <a:pt x="8300985" y="0"/>
                </a:lnTo>
                <a:lnTo>
                  <a:pt x="8300985" y="3963721"/>
                </a:lnTo>
                <a:lnTo>
                  <a:pt x="0" y="396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052572" y="6508618"/>
            <a:ext cx="8779929" cy="2872055"/>
          </a:xfrm>
          <a:custGeom>
            <a:avLst/>
            <a:gdLst/>
            <a:ahLst/>
            <a:cxnLst/>
            <a:rect r="r" b="b" t="t" l="l"/>
            <a:pathLst>
              <a:path h="2872055" w="8779929">
                <a:moveTo>
                  <a:pt x="0" y="0"/>
                </a:moveTo>
                <a:lnTo>
                  <a:pt x="8779929" y="0"/>
                </a:lnTo>
                <a:lnTo>
                  <a:pt x="8779929" y="2872055"/>
                </a:lnTo>
                <a:lnTo>
                  <a:pt x="0" y="2872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320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66750" y="666750"/>
            <a:ext cx="158210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Validaciones Pruebas Simuladas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8308" y="2268145"/>
            <a:ext cx="4139697" cy="4363869"/>
            <a:chOff x="0" y="0"/>
            <a:chExt cx="7710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1046" cy="812800"/>
            </a:xfrm>
            <a:custGeom>
              <a:avLst/>
              <a:gdLst/>
              <a:ahLst/>
              <a:cxnLst/>
              <a:rect r="r" b="b" t="t" l="l"/>
              <a:pathLst>
                <a:path h="812800" w="771046">
                  <a:moveTo>
                    <a:pt x="80417" y="0"/>
                  </a:moveTo>
                  <a:lnTo>
                    <a:pt x="690629" y="0"/>
                  </a:lnTo>
                  <a:cubicBezTo>
                    <a:pt x="711957" y="0"/>
                    <a:pt x="732412" y="8472"/>
                    <a:pt x="747493" y="23554"/>
                  </a:cubicBezTo>
                  <a:cubicBezTo>
                    <a:pt x="762574" y="38635"/>
                    <a:pt x="771046" y="59089"/>
                    <a:pt x="771046" y="80417"/>
                  </a:cubicBezTo>
                  <a:lnTo>
                    <a:pt x="771046" y="732383"/>
                  </a:lnTo>
                  <a:cubicBezTo>
                    <a:pt x="771046" y="753711"/>
                    <a:pt x="762574" y="774165"/>
                    <a:pt x="747493" y="789246"/>
                  </a:cubicBezTo>
                  <a:cubicBezTo>
                    <a:pt x="732412" y="804328"/>
                    <a:pt x="711957" y="812800"/>
                    <a:pt x="690629" y="812800"/>
                  </a:cubicBezTo>
                  <a:lnTo>
                    <a:pt x="80417" y="812800"/>
                  </a:lnTo>
                  <a:cubicBezTo>
                    <a:pt x="59089" y="812800"/>
                    <a:pt x="38635" y="804328"/>
                    <a:pt x="23554" y="789246"/>
                  </a:cubicBezTo>
                  <a:cubicBezTo>
                    <a:pt x="8472" y="774165"/>
                    <a:pt x="0" y="753711"/>
                    <a:pt x="0" y="732383"/>
                  </a:cubicBezTo>
                  <a:lnTo>
                    <a:pt x="0" y="80417"/>
                  </a:lnTo>
                  <a:cubicBezTo>
                    <a:pt x="0" y="59089"/>
                    <a:pt x="8472" y="38635"/>
                    <a:pt x="23554" y="23554"/>
                  </a:cubicBezTo>
                  <a:cubicBezTo>
                    <a:pt x="38635" y="8472"/>
                    <a:pt x="59089" y="0"/>
                    <a:pt x="8041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1005" r="0" b="-773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818155" y="4571136"/>
            <a:ext cx="3759108" cy="5012144"/>
          </a:xfrm>
          <a:custGeom>
            <a:avLst/>
            <a:gdLst/>
            <a:ahLst/>
            <a:cxnLst/>
            <a:rect r="r" b="b" t="t" l="l"/>
            <a:pathLst>
              <a:path h="5012144" w="3759108">
                <a:moveTo>
                  <a:pt x="0" y="0"/>
                </a:moveTo>
                <a:lnTo>
                  <a:pt x="3759107" y="0"/>
                </a:lnTo>
                <a:lnTo>
                  <a:pt x="3759107" y="5012143"/>
                </a:lnTo>
                <a:lnTo>
                  <a:pt x="0" y="5012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3962" y="1431680"/>
            <a:ext cx="3931329" cy="5241772"/>
          </a:xfrm>
          <a:custGeom>
            <a:avLst/>
            <a:gdLst/>
            <a:ahLst/>
            <a:cxnLst/>
            <a:rect r="r" b="b" t="t" l="l"/>
            <a:pathLst>
              <a:path h="5241772" w="3931329">
                <a:moveTo>
                  <a:pt x="0" y="0"/>
                </a:moveTo>
                <a:lnTo>
                  <a:pt x="3931329" y="0"/>
                </a:lnTo>
                <a:lnTo>
                  <a:pt x="3931329" y="5241772"/>
                </a:lnTo>
                <a:lnTo>
                  <a:pt x="0" y="5241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41991" y="4052566"/>
            <a:ext cx="4116516" cy="5488688"/>
          </a:xfrm>
          <a:custGeom>
            <a:avLst/>
            <a:gdLst/>
            <a:ahLst/>
            <a:cxnLst/>
            <a:rect r="r" b="b" t="t" l="l"/>
            <a:pathLst>
              <a:path h="5488688" w="4116516">
                <a:moveTo>
                  <a:pt x="0" y="0"/>
                </a:moveTo>
                <a:lnTo>
                  <a:pt x="4116516" y="0"/>
                </a:lnTo>
                <a:lnTo>
                  <a:pt x="4116516" y="5488688"/>
                </a:lnTo>
                <a:lnTo>
                  <a:pt x="0" y="5488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750" y="666750"/>
            <a:ext cx="158210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7CA28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Evidencias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6720710"/>
            <a:ext cx="3447683" cy="37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Telegraf"/>
                <a:ea typeface="Telegraf"/>
                <a:cs typeface="Telegraf"/>
                <a:sym typeface="Telegraf"/>
              </a:rPr>
              <a:t>TENS - Hospital Naval Viña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9579" y="3840928"/>
            <a:ext cx="3447683" cy="73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Telegraf"/>
                <a:ea typeface="Telegraf"/>
                <a:cs typeface="Telegraf"/>
                <a:sym typeface="Telegraf"/>
              </a:rPr>
              <a:t>Área administrativa - Cesfam Llay-Llay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6674004"/>
            <a:ext cx="3447683" cy="37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Telegraf"/>
                <a:ea typeface="Telegraf"/>
                <a:cs typeface="Telegraf"/>
                <a:sym typeface="Telegraf"/>
              </a:rPr>
              <a:t>Doctora - Cesfam Llay-Llay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28744" y="3539324"/>
            <a:ext cx="3447683" cy="37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20">
                <a:solidFill>
                  <a:srgbClr val="93A996"/>
                </a:solidFill>
                <a:latin typeface="Telegraf"/>
                <a:ea typeface="Telegraf"/>
                <a:cs typeface="Telegraf"/>
                <a:sym typeface="Telegraf"/>
              </a:rPr>
              <a:t>Asistente - Cesfam Llay-Llay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93A9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666750"/>
            <a:ext cx="158210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Test SUS (System Usability Scale)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5500" y="2214136"/>
            <a:ext cx="2308314" cy="51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15"/>
              </a:lnSpc>
              <a:spcBef>
                <a:spcPct val="0"/>
              </a:spcBef>
            </a:pPr>
            <a:r>
              <a:rPr lang="en-US" sz="3011">
                <a:solidFill>
                  <a:srgbClr val="FFFFFF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Cuestionario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5500" y="2868010"/>
            <a:ext cx="3780402" cy="701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8"/>
              </a:lnSpc>
            </a:pPr>
            <a:r>
              <a:rPr lang="en-US" sz="192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1. Me gustaría usar este sistema frecuentemente.</a:t>
            </a:r>
          </a:p>
          <a:p>
            <a:pPr algn="l">
              <a:lnSpc>
                <a:spcPts val="2698"/>
              </a:lnSpc>
            </a:pPr>
            <a:r>
              <a:rPr lang="en-US" sz="192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2. Encontré el sistema innecesariamente complejo.</a:t>
            </a:r>
          </a:p>
          <a:p>
            <a:pPr algn="l">
              <a:lnSpc>
                <a:spcPts val="2698"/>
              </a:lnSpc>
            </a:pPr>
            <a:r>
              <a:rPr lang="en-US" sz="192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3. Pensé que el sistema fue fácil de usar.</a:t>
            </a:r>
          </a:p>
          <a:p>
            <a:pPr algn="l">
              <a:lnSpc>
                <a:spcPts val="2698"/>
              </a:lnSpc>
            </a:pPr>
            <a:r>
              <a:rPr lang="en-US" sz="192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4. Necesitaría ayuda técnica para usar el sistema.</a:t>
            </a:r>
          </a:p>
          <a:p>
            <a:pPr algn="l">
              <a:lnSpc>
                <a:spcPts val="2698"/>
              </a:lnSpc>
            </a:pPr>
            <a:r>
              <a:rPr lang="en-US" sz="192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5. Las funciones del sistema están bien integradas.</a:t>
            </a:r>
          </a:p>
          <a:p>
            <a:pPr algn="l" marL="0" indent="0" lvl="0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6.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Había mucha incon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ist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nc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en el s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tema.</a:t>
            </a:r>
          </a:p>
          <a:p>
            <a:pPr algn="l" marL="0" indent="0" lvl="0">
              <a:lnSpc>
                <a:spcPts val="2698"/>
              </a:lnSpc>
              <a:spcBef>
                <a:spcPct val="0"/>
              </a:spcBef>
            </a:pP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7.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 gente apren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ría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usarlo rá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pi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mente.</a:t>
            </a:r>
          </a:p>
          <a:p>
            <a:pPr algn="l" marL="0" indent="0" lvl="0">
              <a:lnSpc>
                <a:spcPts val="2698"/>
              </a:lnSpc>
              <a:spcBef>
                <a:spcPct val="0"/>
              </a:spcBef>
            </a:pP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8. En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tré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istema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mu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complicado de usar.</a:t>
            </a:r>
          </a:p>
          <a:p>
            <a:pPr algn="l" marL="0" indent="0" lvl="0">
              <a:lnSpc>
                <a:spcPts val="2698"/>
              </a:lnSpc>
              <a:spcBef>
                <a:spcPct val="0"/>
              </a:spcBef>
            </a:pP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9. Me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tí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muy s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guro usa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 el sis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ema.</a:t>
            </a:r>
          </a:p>
          <a:p>
            <a:pPr algn="l" marL="0" indent="0" lvl="0">
              <a:lnSpc>
                <a:spcPts val="2698"/>
              </a:lnSpc>
              <a:spcBef>
                <a:spcPct val="0"/>
              </a:spcBef>
            </a:pP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10. Necesité ap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der much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ante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ode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sarl</a:t>
            </a:r>
            <a:r>
              <a:rPr lang="en-US" sz="192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o.</a:t>
            </a:r>
          </a:p>
          <a:p>
            <a:pPr algn="l" marL="0" indent="0" lvl="0">
              <a:lnSpc>
                <a:spcPts val="269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908469" y="2223661"/>
            <a:ext cx="60653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Cálculo del Score SUS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08469" y="3012967"/>
            <a:ext cx="6061654" cy="480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</a:p>
          <a:p>
            <a:pPr algn="l" marL="491170" indent="-245585" lvl="1">
              <a:lnSpc>
                <a:spcPts val="3184"/>
              </a:lnSpc>
              <a:spcBef>
                <a:spcPct val="0"/>
              </a:spcBef>
              <a:buFont typeface="Arial"/>
              <a:buChar char="•"/>
            </a:pPr>
            <a:r>
              <a:rPr lang="en-US" sz="227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Items Impares (1,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3, 5, 7, 9):</a:t>
            </a:r>
          </a:p>
          <a:p>
            <a:pPr algn="l" marL="982341" indent="-327447" lvl="2">
              <a:lnSpc>
                <a:spcPts val="3184"/>
              </a:lnSpc>
              <a:spcBef>
                <a:spcPct val="0"/>
              </a:spcBef>
              <a:buFont typeface="Arial"/>
              <a:buChar char="⚬"/>
            </a:pP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Valor = [Puntaje de la e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cala] – 1</a:t>
            </a:r>
          </a:p>
          <a:p>
            <a:pPr algn="l">
              <a:lnSpc>
                <a:spcPts val="3184"/>
              </a:lnSpc>
              <a:spcBef>
                <a:spcPct val="0"/>
              </a:spcBef>
            </a:pPr>
          </a:p>
          <a:p>
            <a:pPr algn="l" marL="491170" indent="-245585" lvl="1">
              <a:lnSpc>
                <a:spcPts val="3184"/>
              </a:lnSpc>
              <a:spcBef>
                <a:spcPct val="0"/>
              </a:spcBef>
              <a:buFont typeface="Arial"/>
              <a:buChar char="•"/>
            </a:pP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It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ms Pa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 (2, 4, 6, 8, 10):</a:t>
            </a:r>
          </a:p>
          <a:p>
            <a:pPr algn="l" marL="982341" indent="-327447" lvl="2">
              <a:lnSpc>
                <a:spcPts val="3184"/>
              </a:lnSpc>
              <a:spcBef>
                <a:spcPct val="0"/>
              </a:spcBef>
              <a:buFont typeface="Arial"/>
              <a:buChar char="⚬"/>
            </a:pP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Val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 = 5 – [Puntaje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de la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cala]</a:t>
            </a:r>
          </a:p>
          <a:p>
            <a:pPr algn="l">
              <a:lnSpc>
                <a:spcPts val="3184"/>
              </a:lnSpc>
              <a:spcBef>
                <a:spcPct val="0"/>
              </a:spcBef>
            </a:pPr>
          </a:p>
          <a:p>
            <a:pPr algn="l">
              <a:lnSpc>
                <a:spcPts val="3184"/>
              </a:lnSpc>
              <a:spcBef>
                <a:spcPct val="0"/>
              </a:spcBef>
            </a:pPr>
          </a:p>
          <a:p>
            <a:pPr algn="l" marL="491170" indent="-245585" lvl="1">
              <a:lnSpc>
                <a:spcPts val="3184"/>
              </a:lnSpc>
              <a:spcBef>
                <a:spcPct val="0"/>
              </a:spcBef>
              <a:buFont typeface="Arial"/>
              <a:buChar char="•"/>
            </a:pP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Suma los valo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 ajustad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os 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las 10 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gunta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  <a:p>
            <a:pPr algn="l" marL="491170" indent="-245585" lvl="1">
              <a:lnSpc>
                <a:spcPts val="3184"/>
              </a:lnSpc>
              <a:spcBef>
                <a:spcPct val="0"/>
              </a:spcBef>
              <a:buFont typeface="Arial"/>
              <a:buChar char="•"/>
            </a:pP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Mult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ica 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</a:t>
            </a:r>
            <a:r>
              <a:rPr lang="en-US" sz="22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suma total por 2.5.</a:t>
            </a:r>
          </a:p>
          <a:p>
            <a:pPr algn="l" marL="0" indent="0" lvl="0">
              <a:lnSpc>
                <a:spcPts val="318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368750" y="2223661"/>
            <a:ext cx="489055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Interpretación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71690" y="3549332"/>
            <a:ext cx="4887610" cy="31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6402" indent="-213201" lvl="1">
              <a:lnSpc>
                <a:spcPts val="2764"/>
              </a:lnSpc>
              <a:buFont typeface="Arial"/>
              <a:buChar char="•"/>
            </a:pPr>
            <a:r>
              <a:rPr lang="en-US" sz="197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90-100: Excelente</a:t>
            </a:r>
          </a:p>
          <a:p>
            <a:pPr algn="l">
              <a:lnSpc>
                <a:spcPts val="2764"/>
              </a:lnSpc>
            </a:pPr>
          </a:p>
          <a:p>
            <a:pPr algn="l" marL="426402" indent="-213201" lvl="1">
              <a:lnSpc>
                <a:spcPts val="2764"/>
              </a:lnSpc>
              <a:buFont typeface="Arial"/>
              <a:buChar char="•"/>
            </a:pPr>
            <a:r>
              <a:rPr lang="en-US" sz="197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80-89: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Bu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</a:p>
          <a:p>
            <a:pPr algn="l">
              <a:lnSpc>
                <a:spcPts val="2764"/>
              </a:lnSpc>
            </a:pPr>
          </a:p>
          <a:p>
            <a:pPr algn="l" marL="426402" indent="-213201" lvl="1">
              <a:lnSpc>
                <a:spcPts val="2764"/>
              </a:lnSpc>
              <a:buFont typeface="Arial"/>
              <a:buChar char="•"/>
            </a:pP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70-79: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Ace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tab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le</a:t>
            </a:r>
          </a:p>
          <a:p>
            <a:pPr algn="l">
              <a:lnSpc>
                <a:spcPts val="2764"/>
              </a:lnSpc>
            </a:pPr>
          </a:p>
          <a:p>
            <a:pPr algn="l" marL="426402" indent="-213201" lvl="1">
              <a:lnSpc>
                <a:spcPts val="2764"/>
              </a:lnSpc>
              <a:buFont typeface="Arial"/>
              <a:buChar char="•"/>
            </a:pP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&lt;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70: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si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jo</a:t>
            </a:r>
            <a:r>
              <a:rPr lang="en-US" sz="1974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</a:t>
            </a:r>
          </a:p>
          <a:p>
            <a:pPr algn="l">
              <a:lnSpc>
                <a:spcPts val="2764"/>
              </a:lnSpc>
            </a:pPr>
          </a:p>
          <a:p>
            <a:pPr algn="l" marL="0" indent="0" lvl="0">
              <a:lnSpc>
                <a:spcPts val="27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547" y="433471"/>
            <a:ext cx="11049587" cy="6450197"/>
          </a:xfrm>
          <a:custGeom>
            <a:avLst/>
            <a:gdLst/>
            <a:ahLst/>
            <a:cxnLst/>
            <a:rect r="r" b="b" t="t" l="l"/>
            <a:pathLst>
              <a:path h="6450197" w="11049587">
                <a:moveTo>
                  <a:pt x="0" y="0"/>
                </a:moveTo>
                <a:lnTo>
                  <a:pt x="11049587" y="0"/>
                </a:lnTo>
                <a:lnTo>
                  <a:pt x="11049587" y="6450197"/>
                </a:lnTo>
                <a:lnTo>
                  <a:pt x="0" y="645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3376" y="2418425"/>
            <a:ext cx="7945799" cy="6356640"/>
          </a:xfrm>
          <a:custGeom>
            <a:avLst/>
            <a:gdLst/>
            <a:ahLst/>
            <a:cxnLst/>
            <a:rect r="r" b="b" t="t" l="l"/>
            <a:pathLst>
              <a:path h="6356640" w="7945799">
                <a:moveTo>
                  <a:pt x="0" y="0"/>
                </a:moveTo>
                <a:lnTo>
                  <a:pt x="7945799" y="0"/>
                </a:lnTo>
                <a:lnTo>
                  <a:pt x="7945799" y="6356640"/>
                </a:lnTo>
                <a:lnTo>
                  <a:pt x="0" y="6356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A9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778625" cy="10287000"/>
          </a:xfrm>
          <a:custGeom>
            <a:avLst/>
            <a:gdLst/>
            <a:ahLst/>
            <a:cxnLst/>
            <a:rect r="r" b="b" t="t" l="l"/>
            <a:pathLst>
              <a:path h="10287000" w="6778625">
                <a:moveTo>
                  <a:pt x="0" y="0"/>
                </a:moveTo>
                <a:lnTo>
                  <a:pt x="6778625" y="0"/>
                </a:lnTo>
                <a:lnTo>
                  <a:pt x="67786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429" t="0" r="-5442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07375" y="622170"/>
            <a:ext cx="905192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 Intereses y proyecciones profesionales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41321" y="3510290"/>
            <a:ext cx="9784033" cy="521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7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 proyecto se alineó con los intereses del equipo en programación fullstack, bases de datos, big data e IA. Permitió aplicar y profundizar competencias prácticas en gestión de proyectos, desarrollo web, manejo de datos y visualización en tiempo real.</a:t>
            </a:r>
          </a:p>
          <a:p>
            <a:pPr algn="just">
              <a:lnSpc>
                <a:spcPts val="4590"/>
              </a:lnSpc>
            </a:pP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Hubo un fortalecimiento en el desarrollo profesional al diseñar e implementar un sistema complejo que integra infraestructura, backend, frontend y análisis de datos.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93A9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1028700"/>
            <a:ext cx="11201400" cy="2067002"/>
            <a:chOff x="0" y="0"/>
            <a:chExt cx="14935200" cy="2756002"/>
          </a:xfrm>
        </p:grpSpPr>
        <p:sp>
          <p:nvSpPr>
            <p:cNvPr name="AutoShape 3" id="3"/>
            <p:cNvSpPr/>
            <p:nvPr/>
          </p:nvSpPr>
          <p:spPr>
            <a:xfrm flipH="true">
              <a:off x="4892198" y="1651062"/>
              <a:ext cx="5150805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14935200" cy="1162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Noto Serif Display ExtraCondensed Bold"/>
                  <a:ea typeface="Noto Serif Display ExtraCondensed Bold"/>
                  <a:cs typeface="Noto Serif Display ExtraCondensed Bold"/>
                  <a:sym typeface="Noto Serif Display ExtraCondensed Bold"/>
                </a:rPr>
                <a:t>Un Incremento del 1</a:t>
              </a:r>
              <a:r>
                <a:rPr lang="en-US" b="true" sz="6000">
                  <a:solidFill>
                    <a:srgbClr val="FFFFFF"/>
                  </a:solidFill>
                  <a:latin typeface="Noto Serif Display ExtraCondensed Bold"/>
                  <a:ea typeface="Noto Serif Display ExtraCondensed Bold"/>
                  <a:cs typeface="Noto Serif Display ExtraCondensed Bold"/>
                  <a:sym typeface="Noto Serif Display ExtraCondensed Bold"/>
                </a:rPr>
                <a:t>33%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97120"/>
              <a:ext cx="14935200" cy="758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De pacientes e</a:t>
              </a:r>
              <a:r>
                <a:rPr lang="en-US" sz="3500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n listas de espera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43300" y="3714811"/>
            <a:ext cx="11201400" cy="2067002"/>
            <a:chOff x="0" y="0"/>
            <a:chExt cx="14935200" cy="2756002"/>
          </a:xfrm>
        </p:grpSpPr>
        <p:sp>
          <p:nvSpPr>
            <p:cNvPr name="AutoShape 7" id="7"/>
            <p:cNvSpPr/>
            <p:nvPr/>
          </p:nvSpPr>
          <p:spPr>
            <a:xfrm flipH="true">
              <a:off x="4892198" y="1651062"/>
              <a:ext cx="5150805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57150"/>
              <a:ext cx="14935200" cy="1162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FFFFFF"/>
                  </a:solidFill>
                  <a:latin typeface="Noto Serif Display ExtraCondensed Bold"/>
                  <a:ea typeface="Noto Serif Display ExtraCondensed Bold"/>
                  <a:cs typeface="Noto Serif Display ExtraCondensed Bold"/>
                  <a:sym typeface="Noto Serif Display ExtraCondensed Bold"/>
                </a:rPr>
                <a:t>Aumento del 31%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97120"/>
              <a:ext cx="14935200" cy="758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En cirugías realizadas a pacientes en 2018-2023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43300" y="6400861"/>
            <a:ext cx="11201400" cy="2600359"/>
            <a:chOff x="0" y="0"/>
            <a:chExt cx="14935200" cy="3467145"/>
          </a:xfrm>
        </p:grpSpPr>
        <p:sp>
          <p:nvSpPr>
            <p:cNvPr name="AutoShape 11" id="11"/>
            <p:cNvSpPr/>
            <p:nvPr/>
          </p:nvSpPr>
          <p:spPr>
            <a:xfrm flipH="true">
              <a:off x="4892198" y="1651062"/>
              <a:ext cx="5150805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57150"/>
              <a:ext cx="14935200" cy="1162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FFFFFF"/>
                  </a:solidFill>
                  <a:latin typeface="Noto Serif Display ExtraCondensed Bold"/>
                  <a:ea typeface="Noto Serif Display ExtraCondensed Bold"/>
                  <a:cs typeface="Noto Serif Display ExtraCondensed Bold"/>
                  <a:sym typeface="Noto Serif Display ExtraCondensed Bold"/>
                </a:rPr>
                <a:t>Necesidad Urgente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97120"/>
              <a:ext cx="14935200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Optimizar las atenciones médica</a:t>
              </a:r>
            </a:p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Y el flujo de los pacientes dentro del servicio de salud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2135" y="0"/>
            <a:ext cx="2171730" cy="2205796"/>
            <a:chOff x="0" y="0"/>
            <a:chExt cx="812800" cy="825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41746" y="74476"/>
              <a:ext cx="529308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85865" y="4451434"/>
            <a:ext cx="2171730" cy="2205796"/>
            <a:chOff x="0" y="0"/>
            <a:chExt cx="812800" cy="825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41746" y="74476"/>
              <a:ext cx="529308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524352" y="9658863"/>
            <a:ext cx="135556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FCFBFA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PUCV,  2024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667" y="2145096"/>
            <a:ext cx="12944475" cy="93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sz="6999">
                <a:solidFill>
                  <a:srgbClr val="7CA28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Valor Agregado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6667" y="3326218"/>
            <a:ext cx="12944475" cy="48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7CA28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Mejorando la trazabilidad y eficiencia médica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528899" y="823692"/>
            <a:ext cx="7309869" cy="7309869"/>
          </a:xfrm>
          <a:custGeom>
            <a:avLst/>
            <a:gdLst/>
            <a:ahLst/>
            <a:cxnLst/>
            <a:rect r="r" b="b" t="t" l="l"/>
            <a:pathLst>
              <a:path h="7309869" w="7309869">
                <a:moveTo>
                  <a:pt x="0" y="0"/>
                </a:moveTo>
                <a:lnTo>
                  <a:pt x="7309869" y="0"/>
                </a:lnTo>
                <a:lnTo>
                  <a:pt x="7309869" y="7309870"/>
                </a:lnTo>
                <a:lnTo>
                  <a:pt x="0" y="730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769198" y="-941131"/>
            <a:ext cx="2171730" cy="2205796"/>
            <a:chOff x="0" y="0"/>
            <a:chExt cx="812800" cy="825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7CA2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41746" y="74476"/>
              <a:ext cx="529308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47806" y="-279206"/>
            <a:ext cx="2306377" cy="2205796"/>
            <a:chOff x="0" y="0"/>
            <a:chExt cx="863194" cy="825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49" y="0"/>
              <a:ext cx="860496" cy="822960"/>
            </a:xfrm>
            <a:custGeom>
              <a:avLst/>
              <a:gdLst/>
              <a:ahLst/>
              <a:cxnLst/>
              <a:rect r="r" b="b" t="t" l="l"/>
              <a:pathLst>
                <a:path h="822960" w="860496">
                  <a:moveTo>
                    <a:pt x="430248" y="0"/>
                  </a:moveTo>
                  <a:lnTo>
                    <a:pt x="478802" y="151130"/>
                  </a:lnTo>
                  <a:lnTo>
                    <a:pt x="579958" y="25400"/>
                  </a:lnTo>
                  <a:lnTo>
                    <a:pt x="570517" y="181610"/>
                  </a:lnTo>
                  <a:lnTo>
                    <a:pt x="710786" y="96520"/>
                  </a:lnTo>
                  <a:lnTo>
                    <a:pt x="646046" y="241300"/>
                  </a:lnTo>
                  <a:lnTo>
                    <a:pt x="807895" y="205740"/>
                  </a:lnTo>
                  <a:lnTo>
                    <a:pt x="694601" y="321310"/>
                  </a:lnTo>
                  <a:lnTo>
                    <a:pt x="860496" y="340360"/>
                  </a:lnTo>
                  <a:lnTo>
                    <a:pt x="710786" y="411480"/>
                  </a:lnTo>
                  <a:lnTo>
                    <a:pt x="860496" y="482600"/>
                  </a:lnTo>
                  <a:lnTo>
                    <a:pt x="694601" y="501650"/>
                  </a:lnTo>
                  <a:lnTo>
                    <a:pt x="807895" y="617220"/>
                  </a:lnTo>
                  <a:lnTo>
                    <a:pt x="646046" y="581660"/>
                  </a:lnTo>
                  <a:lnTo>
                    <a:pt x="710786" y="726440"/>
                  </a:lnTo>
                  <a:lnTo>
                    <a:pt x="570517" y="640080"/>
                  </a:lnTo>
                  <a:lnTo>
                    <a:pt x="579958" y="797560"/>
                  </a:lnTo>
                  <a:lnTo>
                    <a:pt x="478802" y="671830"/>
                  </a:lnTo>
                  <a:lnTo>
                    <a:pt x="430248" y="822960"/>
                  </a:lnTo>
                  <a:lnTo>
                    <a:pt x="381693" y="671830"/>
                  </a:lnTo>
                  <a:lnTo>
                    <a:pt x="280538" y="797560"/>
                  </a:lnTo>
                  <a:lnTo>
                    <a:pt x="289979" y="640080"/>
                  </a:lnTo>
                  <a:lnTo>
                    <a:pt x="149710" y="726440"/>
                  </a:lnTo>
                  <a:lnTo>
                    <a:pt x="214449" y="581660"/>
                  </a:lnTo>
                  <a:lnTo>
                    <a:pt x="52601" y="617220"/>
                  </a:lnTo>
                  <a:lnTo>
                    <a:pt x="165895" y="501650"/>
                  </a:lnTo>
                  <a:lnTo>
                    <a:pt x="0" y="482600"/>
                  </a:lnTo>
                  <a:lnTo>
                    <a:pt x="149710" y="411480"/>
                  </a:lnTo>
                  <a:lnTo>
                    <a:pt x="0" y="340360"/>
                  </a:lnTo>
                  <a:lnTo>
                    <a:pt x="165895" y="321310"/>
                  </a:lnTo>
                  <a:lnTo>
                    <a:pt x="52601" y="205740"/>
                  </a:lnTo>
                  <a:lnTo>
                    <a:pt x="214449" y="241300"/>
                  </a:lnTo>
                  <a:lnTo>
                    <a:pt x="149710" y="96520"/>
                  </a:lnTo>
                  <a:lnTo>
                    <a:pt x="289979" y="181610"/>
                  </a:lnTo>
                  <a:lnTo>
                    <a:pt x="280538" y="25400"/>
                  </a:lnTo>
                  <a:lnTo>
                    <a:pt x="381693" y="151130"/>
                  </a:lnTo>
                  <a:close/>
                </a:path>
              </a:pathLst>
            </a:custGeom>
            <a:solidFill>
              <a:srgbClr val="7CA28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0534" y="74476"/>
              <a:ext cx="562125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00413" y="1264665"/>
            <a:ext cx="5428486" cy="1026477"/>
          </a:xfrm>
          <a:custGeom>
            <a:avLst/>
            <a:gdLst/>
            <a:ahLst/>
            <a:cxnLst/>
            <a:rect r="r" b="b" t="t" l="l"/>
            <a:pathLst>
              <a:path h="1026477" w="5428486">
                <a:moveTo>
                  <a:pt x="0" y="0"/>
                </a:moveTo>
                <a:lnTo>
                  <a:pt x="5428486" y="0"/>
                </a:lnTo>
                <a:lnTo>
                  <a:pt x="5428486" y="1026478"/>
                </a:lnTo>
                <a:lnTo>
                  <a:pt x="0" y="1026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69707" y="7763069"/>
            <a:ext cx="2774293" cy="2036995"/>
          </a:xfrm>
          <a:custGeom>
            <a:avLst/>
            <a:gdLst/>
            <a:ahLst/>
            <a:cxnLst/>
            <a:rect r="r" b="b" t="t" l="l"/>
            <a:pathLst>
              <a:path h="2036995" w="2774293">
                <a:moveTo>
                  <a:pt x="0" y="0"/>
                </a:moveTo>
                <a:lnTo>
                  <a:pt x="2774293" y="0"/>
                </a:lnTo>
                <a:lnTo>
                  <a:pt x="2774293" y="2036995"/>
                </a:lnTo>
                <a:lnTo>
                  <a:pt x="0" y="2036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14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8352" y="7944044"/>
            <a:ext cx="4997216" cy="2008847"/>
          </a:xfrm>
          <a:custGeom>
            <a:avLst/>
            <a:gdLst/>
            <a:ahLst/>
            <a:cxnLst/>
            <a:rect r="r" b="b" t="t" l="l"/>
            <a:pathLst>
              <a:path h="2008847" w="4997216">
                <a:moveTo>
                  <a:pt x="0" y="0"/>
                </a:moveTo>
                <a:lnTo>
                  <a:pt x="4997216" y="0"/>
                </a:lnTo>
                <a:lnTo>
                  <a:pt x="4997216" y="2008848"/>
                </a:lnTo>
                <a:lnTo>
                  <a:pt x="0" y="2008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6667" y="4226605"/>
            <a:ext cx="9567492" cy="323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800">
                <a:solidFill>
                  <a:srgbClr val="7CA283"/>
                </a:solidFill>
                <a:latin typeface="Telegraf"/>
                <a:ea typeface="Telegraf"/>
                <a:cs typeface="Telegraf"/>
                <a:sym typeface="Telegraf"/>
              </a:rPr>
              <a:t>El sistema de informática desarrollado en el Proyecto APT permite  una </a:t>
            </a:r>
            <a:r>
              <a:rPr lang="en-US" b="true" sz="2800">
                <a:solidFill>
                  <a:srgbClr val="7CA283"/>
                </a:solidFill>
                <a:latin typeface="Telegraf Bold"/>
                <a:ea typeface="Telegraf Bold"/>
                <a:cs typeface="Telegraf Bold"/>
                <a:sym typeface="Telegraf Bold"/>
              </a:rPr>
              <a:t>mejor gestión</a:t>
            </a:r>
            <a:r>
              <a:rPr lang="en-US" sz="2800">
                <a:solidFill>
                  <a:srgbClr val="7CA283"/>
                </a:solidFill>
                <a:latin typeface="Telegraf"/>
                <a:ea typeface="Telegraf"/>
                <a:cs typeface="Telegraf"/>
                <a:sym typeface="Telegraf"/>
              </a:rPr>
              <a:t> de la atención médica. Al optimizar la trazabilidad de los pacientes y los recursos, se logra incrementar la eficiencia en los procesos, garantizando un seguimiento más efectivo de las intervenciones y </a:t>
            </a:r>
            <a:r>
              <a:rPr lang="en-US" b="true" sz="2800">
                <a:solidFill>
                  <a:srgbClr val="7CA283"/>
                </a:solidFill>
                <a:latin typeface="Telegraf Bold"/>
                <a:ea typeface="Telegraf Bold"/>
                <a:cs typeface="Telegraf Bold"/>
                <a:sym typeface="Telegraf Bold"/>
              </a:rPr>
              <a:t>reduciendo los tiempos de espera</a:t>
            </a:r>
            <a:r>
              <a:rPr lang="en-US" sz="2800">
                <a:solidFill>
                  <a:srgbClr val="7CA283"/>
                </a:solidFill>
                <a:latin typeface="Telegraf"/>
                <a:ea typeface="Telegraf"/>
                <a:cs typeface="Telegraf"/>
                <a:sym typeface="Telegraf"/>
              </a:rPr>
              <a:t> para los usuarios del sistema.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A9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937704"/>
            <a:ext cx="2171730" cy="2205796"/>
            <a:chOff x="0" y="0"/>
            <a:chExt cx="812800" cy="825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1746" y="74476"/>
              <a:ext cx="529308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22861" y="-1102898"/>
            <a:ext cx="2171730" cy="2205796"/>
            <a:chOff x="0" y="0"/>
            <a:chExt cx="812800" cy="825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41746" y="74476"/>
              <a:ext cx="529308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94818" y="3074608"/>
            <a:ext cx="7393545" cy="6099674"/>
          </a:xfrm>
          <a:custGeom>
            <a:avLst/>
            <a:gdLst/>
            <a:ahLst/>
            <a:cxnLst/>
            <a:rect r="r" b="b" t="t" l="l"/>
            <a:pathLst>
              <a:path h="6099674" w="7393545">
                <a:moveTo>
                  <a:pt x="0" y="0"/>
                </a:moveTo>
                <a:lnTo>
                  <a:pt x="7393544" y="0"/>
                </a:lnTo>
                <a:lnTo>
                  <a:pt x="7393544" y="6099675"/>
                </a:lnTo>
                <a:lnTo>
                  <a:pt x="0" y="6099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6307" y="4233733"/>
            <a:ext cx="9939863" cy="421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Nexalud es un sistema que permite realizar un seguimiento de la ruta de los pacientes y reducir la incertidumbre de la espera de atención.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Además, permitirá recopilar información acerca de los tiempos de atención y uso de los espacios en base a las métricas recopiladas.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6307" y="2293088"/>
            <a:ext cx="12944475" cy="93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Sistema de gestión médica Nexalud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5919" y="1259198"/>
            <a:ext cx="5448300" cy="2679055"/>
            <a:chOff x="0" y="0"/>
            <a:chExt cx="1739684" cy="855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9684" cy="855443"/>
            </a:xfrm>
            <a:custGeom>
              <a:avLst/>
              <a:gdLst/>
              <a:ahLst/>
              <a:cxnLst/>
              <a:rect r="r" b="b" t="t" l="l"/>
              <a:pathLst>
                <a:path h="855443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5443"/>
                  </a:lnTo>
                  <a:lnTo>
                    <a:pt x="0" y="855443"/>
                  </a:lnTo>
                  <a:close/>
                </a:path>
              </a:pathLst>
            </a:custGeom>
            <a:blipFill>
              <a:blip r:embed="rId2"/>
              <a:stretch>
                <a:fillRect l="-48" t="0" r="-4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22819" y="1259198"/>
            <a:ext cx="5448300" cy="2688044"/>
            <a:chOff x="0" y="0"/>
            <a:chExt cx="1739684" cy="8583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9684" cy="858313"/>
            </a:xfrm>
            <a:custGeom>
              <a:avLst/>
              <a:gdLst/>
              <a:ahLst/>
              <a:cxnLst/>
              <a:rect r="r" b="b" t="t" l="l"/>
              <a:pathLst>
                <a:path h="858313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3"/>
              <a:stretch>
                <a:fillRect l="-216" t="0" r="-21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9719" y="1259198"/>
            <a:ext cx="5448300" cy="2688044"/>
            <a:chOff x="0" y="0"/>
            <a:chExt cx="1739684" cy="858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9684" cy="858313"/>
            </a:xfrm>
            <a:custGeom>
              <a:avLst/>
              <a:gdLst/>
              <a:ahLst/>
              <a:cxnLst/>
              <a:rect r="r" b="b" t="t" l="l"/>
              <a:pathLst>
                <a:path h="858313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4"/>
              <a:stretch>
                <a:fillRect l="-216" t="0" r="-2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75919" y="5740663"/>
            <a:ext cx="5448300" cy="2681336"/>
            <a:chOff x="0" y="0"/>
            <a:chExt cx="1739684" cy="8561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9684" cy="856171"/>
            </a:xfrm>
            <a:custGeom>
              <a:avLst/>
              <a:gdLst/>
              <a:ahLst/>
              <a:cxnLst/>
              <a:rect r="r" b="b" t="t" l="l"/>
              <a:pathLst>
                <a:path h="856171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5"/>
              <a:stretch>
                <a:fillRect l="0" t="-17688" r="0" b="-1768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422819" y="5734679"/>
            <a:ext cx="5448300" cy="2687320"/>
            <a:chOff x="0" y="0"/>
            <a:chExt cx="1739684" cy="8580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9684" cy="858082"/>
            </a:xfrm>
            <a:custGeom>
              <a:avLst/>
              <a:gdLst/>
              <a:ahLst/>
              <a:cxnLst/>
              <a:rect r="r" b="b" t="t" l="l"/>
              <a:pathLst>
                <a:path h="858082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8082"/>
                  </a:lnTo>
                  <a:lnTo>
                    <a:pt x="0" y="858082"/>
                  </a:lnTo>
                  <a:close/>
                </a:path>
              </a:pathLst>
            </a:custGeom>
            <a:blipFill>
              <a:blip r:embed="rId6"/>
              <a:stretch>
                <a:fillRect l="-202" t="0" r="-202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9719" y="5734679"/>
            <a:ext cx="5448300" cy="2681336"/>
            <a:chOff x="0" y="0"/>
            <a:chExt cx="1739684" cy="8561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9684" cy="856171"/>
            </a:xfrm>
            <a:custGeom>
              <a:avLst/>
              <a:gdLst/>
              <a:ahLst/>
              <a:cxnLst/>
              <a:rect r="r" b="b" t="t" l="l"/>
              <a:pathLst>
                <a:path h="856171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7"/>
              <a:stretch>
                <a:fillRect l="-90" t="0" r="-9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63781" y="4514323"/>
            <a:ext cx="4890550" cy="813818"/>
            <a:chOff x="0" y="0"/>
            <a:chExt cx="6520733" cy="108509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Programación Full Stack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33849"/>
              <a:ext cx="6516814" cy="351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0"/>
                </a:lnSpc>
                <a:spcBef>
                  <a:spcPct val="0"/>
                </a:spcBef>
              </a:pPr>
              <a:r>
                <a:rPr lang="en-US" sz="1535" strike="noStrike" u="none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Desarrollo de software eficiente y efectivo.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16881" y="4514323"/>
            <a:ext cx="4890550" cy="813797"/>
            <a:chOff x="0" y="0"/>
            <a:chExt cx="6520733" cy="108506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6520733" cy="622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Big Data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33820"/>
              <a:ext cx="6520733" cy="351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0"/>
                </a:lnSpc>
                <a:spcBef>
                  <a:spcPct val="0"/>
                </a:spcBef>
              </a:pPr>
              <a:r>
                <a:rPr lang="en-US" sz="1535" strike="noStrike" u="none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Análisis y gestión de grandes volúmenes de datos.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69981" y="4514323"/>
            <a:ext cx="4902427" cy="1080539"/>
            <a:chOff x="0" y="0"/>
            <a:chExt cx="6536569" cy="144071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6536569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Machine Learning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33849"/>
              <a:ext cx="6536569" cy="706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0"/>
                </a:lnSpc>
                <a:spcBef>
                  <a:spcPct val="0"/>
                </a:spcBef>
              </a:pPr>
              <a:r>
                <a:rPr lang="en-US" sz="1535" strike="noStrike" u="none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Implementación de algoritmos inteligentes para optimización.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69719" y="8995898"/>
            <a:ext cx="4890550" cy="813818"/>
            <a:chOff x="0" y="0"/>
            <a:chExt cx="6520733" cy="108509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Infraestructura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33849"/>
              <a:ext cx="6516814" cy="351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0"/>
                </a:lnSpc>
                <a:spcBef>
                  <a:spcPct val="0"/>
                </a:spcBef>
              </a:pPr>
              <a:r>
                <a:rPr lang="en-US" sz="1535" strike="noStrike" u="none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Sistemas robustos para soporte tecnológico.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422819" y="8995898"/>
            <a:ext cx="4890550" cy="813818"/>
            <a:chOff x="0" y="0"/>
            <a:chExt cx="6520733" cy="108509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Implementación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33849"/>
              <a:ext cx="6520733" cy="351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0"/>
                </a:lnSpc>
                <a:spcBef>
                  <a:spcPct val="0"/>
                </a:spcBef>
              </a:pPr>
              <a:r>
                <a:rPr lang="en-US" sz="1535" strike="noStrike" u="none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Despliegue de soluciones informáticas efectivas.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75919" y="8995898"/>
            <a:ext cx="4902427" cy="813818"/>
            <a:chOff x="0" y="0"/>
            <a:chExt cx="6536569" cy="1085090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57150"/>
              <a:ext cx="6536569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Bases de datos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33849"/>
              <a:ext cx="6536569" cy="351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0"/>
                </a:lnSpc>
                <a:spcBef>
                  <a:spcPct val="0"/>
                </a:spcBef>
              </a:pPr>
              <a:r>
                <a:rPr lang="en-US" sz="1535" strike="noStrike" u="none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Organización y gestión eficiente de información.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663781" y="228599"/>
            <a:ext cx="12944475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6000">
                <a:solidFill>
                  <a:srgbClr val="7CA28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Áreas de desempeño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A9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5919" y="1252881"/>
            <a:ext cx="5448300" cy="2679055"/>
            <a:chOff x="0" y="0"/>
            <a:chExt cx="1739684" cy="855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9684" cy="855443"/>
            </a:xfrm>
            <a:custGeom>
              <a:avLst/>
              <a:gdLst/>
              <a:ahLst/>
              <a:cxnLst/>
              <a:rect r="r" b="b" t="t" l="l"/>
              <a:pathLst>
                <a:path h="855443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5443"/>
                  </a:lnTo>
                  <a:lnTo>
                    <a:pt x="0" y="855443"/>
                  </a:lnTo>
                  <a:close/>
                </a:path>
              </a:pathLst>
            </a:custGeom>
            <a:blipFill>
              <a:blip r:embed="rId2"/>
              <a:stretch>
                <a:fillRect l="-48" t="0" r="-4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22819" y="1252881"/>
            <a:ext cx="5448300" cy="2688044"/>
            <a:chOff x="0" y="0"/>
            <a:chExt cx="1739684" cy="8583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9684" cy="858313"/>
            </a:xfrm>
            <a:custGeom>
              <a:avLst/>
              <a:gdLst/>
              <a:ahLst/>
              <a:cxnLst/>
              <a:rect r="r" b="b" t="t" l="l"/>
              <a:pathLst>
                <a:path h="858313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3"/>
              <a:stretch>
                <a:fillRect l="-216" t="0" r="-21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9719" y="1252881"/>
            <a:ext cx="5448300" cy="2688044"/>
            <a:chOff x="0" y="0"/>
            <a:chExt cx="1739684" cy="858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9684" cy="858313"/>
            </a:xfrm>
            <a:custGeom>
              <a:avLst/>
              <a:gdLst/>
              <a:ahLst/>
              <a:cxnLst/>
              <a:rect r="r" b="b" t="t" l="l"/>
              <a:pathLst>
                <a:path h="858313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4"/>
              <a:stretch>
                <a:fillRect l="-216" t="0" r="-2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75919" y="5740127"/>
            <a:ext cx="5448300" cy="2681336"/>
            <a:chOff x="0" y="0"/>
            <a:chExt cx="1739684" cy="8561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9684" cy="856171"/>
            </a:xfrm>
            <a:custGeom>
              <a:avLst/>
              <a:gdLst/>
              <a:ahLst/>
              <a:cxnLst/>
              <a:rect r="r" b="b" t="t" l="l"/>
              <a:pathLst>
                <a:path h="856171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5"/>
              <a:stretch>
                <a:fillRect l="-90" t="0" r="-9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422819" y="5734143"/>
            <a:ext cx="5448300" cy="2687320"/>
            <a:chOff x="0" y="0"/>
            <a:chExt cx="1739684" cy="8580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9684" cy="858082"/>
            </a:xfrm>
            <a:custGeom>
              <a:avLst/>
              <a:gdLst/>
              <a:ahLst/>
              <a:cxnLst/>
              <a:rect r="r" b="b" t="t" l="l"/>
              <a:pathLst>
                <a:path h="858082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8082"/>
                  </a:lnTo>
                  <a:lnTo>
                    <a:pt x="0" y="858082"/>
                  </a:lnTo>
                  <a:close/>
                </a:path>
              </a:pathLst>
            </a:custGeom>
            <a:blipFill>
              <a:blip r:embed="rId6"/>
              <a:stretch>
                <a:fillRect l="-202" t="0" r="-202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9719" y="5734143"/>
            <a:ext cx="5448300" cy="2681336"/>
            <a:chOff x="0" y="0"/>
            <a:chExt cx="1739684" cy="8561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9684" cy="856171"/>
            </a:xfrm>
            <a:custGeom>
              <a:avLst/>
              <a:gdLst/>
              <a:ahLst/>
              <a:cxnLst/>
              <a:rect r="r" b="b" t="t" l="l"/>
              <a:pathLst>
                <a:path h="856171" w="1739684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7"/>
              <a:stretch>
                <a:fillRect l="-90" t="0" r="-9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69719" y="4131961"/>
            <a:ext cx="4890550" cy="1564768"/>
            <a:chOff x="0" y="0"/>
            <a:chExt cx="6520733" cy="208635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Administrar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5274"/>
              <a:ext cx="6516814" cy="1381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La configuración de ambientes,</a:t>
              </a:r>
              <a:r>
                <a:rPr lang="en-US" sz="1974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servicios de aplicaciones y BD en entornos empresariales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16881" y="4283824"/>
            <a:ext cx="4890550" cy="878883"/>
            <a:chOff x="0" y="0"/>
            <a:chExt cx="6520733" cy="117184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Soluciones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5274"/>
              <a:ext cx="6520733" cy="466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Ofrecer propuestas informáticas efectivas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69981" y="4160536"/>
            <a:ext cx="5554104" cy="1564768"/>
            <a:chOff x="0" y="0"/>
            <a:chExt cx="7405472" cy="208635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7405472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Desarrollo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5274"/>
              <a:ext cx="7405472" cy="1381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Crear software con técnicas sistemáticas para sistematizar el proceso de desarrollo y mantenimiento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69719" y="8765400"/>
            <a:ext cx="4890550" cy="878883"/>
            <a:chOff x="0" y="0"/>
            <a:chExt cx="6520733" cy="117184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Arquitectura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05274"/>
              <a:ext cx="6516814" cy="466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Construir modelos de solución sistémica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422819" y="8765400"/>
            <a:ext cx="4890550" cy="1221825"/>
            <a:chOff x="0" y="0"/>
            <a:chExt cx="6520733" cy="1629101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652073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Implementación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05274"/>
              <a:ext cx="6520733" cy="923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Desarrollar soluciones integrales automatizadas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69981" y="8659588"/>
            <a:ext cx="5803571" cy="1564768"/>
            <a:chOff x="0" y="0"/>
            <a:chExt cx="7738095" cy="208635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57150"/>
              <a:ext cx="7738095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Transformación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05274"/>
              <a:ext cx="7738095" cy="1381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1974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Manejar grandes volúmenes de información para la obtención de información y conocimiento de la organizació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669719" y="228600"/>
            <a:ext cx="1294447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Competencias perfil de egreso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7624219" y="-531398"/>
            <a:ext cx="2171730" cy="2205796"/>
            <a:chOff x="0" y="0"/>
            <a:chExt cx="812800" cy="825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41746" y="74476"/>
              <a:ext cx="529308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677931" cy="3505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7931" cy="3505655"/>
            </a:xfrm>
            <a:custGeom>
              <a:avLst/>
              <a:gdLst/>
              <a:ahLst/>
              <a:cxnLst/>
              <a:rect r="r" b="b" t="t" l="l"/>
              <a:pathLst>
                <a:path h="3505655" w="2677931">
                  <a:moveTo>
                    <a:pt x="0" y="0"/>
                  </a:moveTo>
                  <a:lnTo>
                    <a:pt x="2677931" y="0"/>
                  </a:lnTo>
                  <a:lnTo>
                    <a:pt x="2677931" y="3505655"/>
                  </a:lnTo>
                  <a:lnTo>
                    <a:pt x="0" y="350565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96400" y="3861641"/>
            <a:ext cx="6788228" cy="1870558"/>
            <a:chOff x="0" y="0"/>
            <a:chExt cx="9050971" cy="24940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9050971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34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Objetivo General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75996"/>
              <a:ext cx="9050971" cy="1418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2" indent="-215901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Desarrollar un sistema que permita optimizar los tiempos de espera y seguimiento de los pacientes en centros de salud.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6400" y="6073337"/>
            <a:ext cx="7932234" cy="4031526"/>
            <a:chOff x="0" y="0"/>
            <a:chExt cx="10576313" cy="53753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10576313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strike="noStrike" u="none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Objetivos Específicos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37896"/>
              <a:ext cx="10576313" cy="4337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2" indent="-215901" lvl="1">
                <a:lnSpc>
                  <a:spcPts val="3260"/>
                </a:lnSpc>
                <a:buFont typeface="Arial"/>
                <a:buChar char="•"/>
              </a:pPr>
              <a:r>
                <a:rPr lang="en-US" sz="2000" spc="74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Visualizar el estado de avance de cada paciente  (Consulta medica → Proceso de examen→ Revisión del Examen → Hospitalización → Operación → Alta).</a:t>
              </a:r>
            </a:p>
            <a:p>
              <a:pPr algn="l" marL="431802" indent="-215901" lvl="1">
                <a:lnSpc>
                  <a:spcPts val="3260"/>
                </a:lnSpc>
                <a:buFont typeface="Arial"/>
                <a:buChar char="•"/>
              </a:pPr>
              <a:r>
                <a:rPr lang="en-US" sz="2000" spc="74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Facilitar la gestión administrativa para secretarias y personal de apoyo</a:t>
              </a:r>
            </a:p>
            <a:p>
              <a:pPr algn="l" marL="431802" indent="-215901" lvl="1">
                <a:lnSpc>
                  <a:spcPts val="3260"/>
                </a:lnSpc>
                <a:buFont typeface="Arial"/>
                <a:buChar char="•"/>
              </a:pPr>
              <a:r>
                <a:rPr lang="en-US" sz="2000" spc="74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Monitoreo en tiempo real los pacientes y boxes del sistema</a:t>
              </a:r>
            </a:p>
            <a:p>
              <a:pPr algn="l" marL="431802" indent="-215901" lvl="1">
                <a:lnSpc>
                  <a:spcPts val="3260"/>
                </a:lnSpc>
                <a:buFont typeface="Arial"/>
                <a:buChar char="•"/>
              </a:pPr>
              <a:r>
                <a:rPr lang="en-US" sz="2000" spc="74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Reducir la incertidumbre en la espera para aumentar la satisfacción de los pacientes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96400" y="538153"/>
            <a:ext cx="7191375" cy="3019489"/>
            <a:chOff x="0" y="0"/>
            <a:chExt cx="9588500" cy="4025985"/>
          </a:xfrm>
        </p:grpSpPr>
        <p:sp>
          <p:nvSpPr>
            <p:cNvPr name="AutoShape 11" id="11"/>
            <p:cNvSpPr/>
            <p:nvPr/>
          </p:nvSpPr>
          <p:spPr>
            <a:xfrm>
              <a:off x="0" y="4013285"/>
              <a:ext cx="9588500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33350"/>
              <a:ext cx="9588500" cy="2465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sz="69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Objetivos del Proyecto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990695"/>
              <a:ext cx="9588500" cy="590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sz="2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Presentando los objetivos clave del  Proyecto APT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3A9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02135" y="459202"/>
            <a:ext cx="2171730" cy="2205796"/>
            <a:chOff x="0" y="0"/>
            <a:chExt cx="812800" cy="825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1746" y="74476"/>
              <a:ext cx="529308" cy="59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3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40830" y="2440999"/>
            <a:ext cx="7218470" cy="6009376"/>
          </a:xfrm>
          <a:custGeom>
            <a:avLst/>
            <a:gdLst/>
            <a:ahLst/>
            <a:cxnLst/>
            <a:rect r="r" b="b" t="t" l="l"/>
            <a:pathLst>
              <a:path h="6009376" w="7218470">
                <a:moveTo>
                  <a:pt x="0" y="0"/>
                </a:moveTo>
                <a:lnTo>
                  <a:pt x="7218470" y="0"/>
                </a:lnTo>
                <a:lnTo>
                  <a:pt x="7218470" y="6009377"/>
                </a:lnTo>
                <a:lnTo>
                  <a:pt x="0" y="6009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6750" y="661581"/>
            <a:ext cx="12944475" cy="1779397"/>
            <a:chOff x="0" y="0"/>
            <a:chExt cx="17259300" cy="23725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3350"/>
              <a:ext cx="17259300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sz="6999">
                  <a:solidFill>
                    <a:srgbClr val="FFFFFF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Metodología SCRUM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71650"/>
              <a:ext cx="17259300" cy="600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2"/>
                </a:lnSpc>
                <a:spcBef>
                  <a:spcPct val="0"/>
                </a:spcBef>
              </a:pPr>
              <a:r>
                <a:rPr lang="en-US" sz="2694" strike="noStrike" u="none">
                  <a:solidFill>
                    <a:srgbClr val="FFFFFF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Enfoque ágil para desarrollo eficiente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6750" y="3443615"/>
            <a:ext cx="8458741" cy="509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 organizará el trabajo en 5 sprints con backlogs bien definidos y entregando incrementos al final de cada iteración.</a:t>
            </a:r>
          </a:p>
          <a:p>
            <a:pPr algn="just" marL="647698" indent="-323849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Metodología fácil de implementar y de mayor comodidad para el equipo de trabajo</a:t>
            </a:r>
          </a:p>
          <a:p>
            <a:pPr algn="just" marL="647698" indent="-323849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Para la gestión de trabajo se utilizará la herramienta de Trello documentando las historias de usuario.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15050" cy="10287000"/>
            <a:chOff x="0" y="0"/>
            <a:chExt cx="94738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381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7381">
                  <a:moveTo>
                    <a:pt x="0" y="0"/>
                  </a:moveTo>
                  <a:lnTo>
                    <a:pt x="947381" y="0"/>
                  </a:lnTo>
                  <a:lnTo>
                    <a:pt x="94738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58" r="0" b="-5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56235" y="1214490"/>
            <a:ext cx="9763125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7000" spc="-140">
                <a:solidFill>
                  <a:srgbClr val="7CA283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Tecnologías Utilizadas</a:t>
            </a:r>
          </a:p>
        </p:txBody>
      </p:sp>
      <p:sp>
        <p:nvSpPr>
          <p:cNvPr name="AutoShape 5" id="5"/>
          <p:cNvSpPr/>
          <p:nvPr/>
        </p:nvSpPr>
        <p:spPr>
          <a:xfrm>
            <a:off x="6115050" y="676275"/>
            <a:ext cx="12172950" cy="0"/>
          </a:xfrm>
          <a:prstGeom prst="line">
            <a:avLst/>
          </a:prstGeom>
          <a:ln cap="flat" w="19050">
            <a:solidFill>
              <a:srgbClr val="5A5A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386852" y="3977362"/>
            <a:ext cx="926993" cy="926993"/>
          </a:xfrm>
          <a:custGeom>
            <a:avLst/>
            <a:gdLst/>
            <a:ahLst/>
            <a:cxnLst/>
            <a:rect r="r" b="b" t="t" l="l"/>
            <a:pathLst>
              <a:path h="926993" w="926993">
                <a:moveTo>
                  <a:pt x="0" y="0"/>
                </a:moveTo>
                <a:lnTo>
                  <a:pt x="926993" y="0"/>
                </a:lnTo>
                <a:lnTo>
                  <a:pt x="926993" y="926993"/>
                </a:lnTo>
                <a:lnTo>
                  <a:pt x="0" y="926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9883" y="4597339"/>
            <a:ext cx="1092322" cy="1092322"/>
          </a:xfrm>
          <a:custGeom>
            <a:avLst/>
            <a:gdLst/>
            <a:ahLst/>
            <a:cxnLst/>
            <a:rect r="r" b="b" t="t" l="l"/>
            <a:pathLst>
              <a:path h="1092322" w="1092322">
                <a:moveTo>
                  <a:pt x="0" y="0"/>
                </a:moveTo>
                <a:lnTo>
                  <a:pt x="1092322" y="0"/>
                </a:lnTo>
                <a:lnTo>
                  <a:pt x="1092322" y="1092322"/>
                </a:lnTo>
                <a:lnTo>
                  <a:pt x="0" y="1092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7157" y="3974831"/>
            <a:ext cx="1654492" cy="929524"/>
          </a:xfrm>
          <a:custGeom>
            <a:avLst/>
            <a:gdLst/>
            <a:ahLst/>
            <a:cxnLst/>
            <a:rect r="r" b="b" t="t" l="l"/>
            <a:pathLst>
              <a:path h="929524" w="1654492">
                <a:moveTo>
                  <a:pt x="0" y="0"/>
                </a:moveTo>
                <a:lnTo>
                  <a:pt x="1654493" y="0"/>
                </a:lnTo>
                <a:lnTo>
                  <a:pt x="1654493" y="929524"/>
                </a:lnTo>
                <a:lnTo>
                  <a:pt x="0" y="929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6044" y="8379973"/>
            <a:ext cx="973126" cy="984198"/>
          </a:xfrm>
          <a:custGeom>
            <a:avLst/>
            <a:gdLst/>
            <a:ahLst/>
            <a:cxnLst/>
            <a:rect r="r" b="b" t="t" l="l"/>
            <a:pathLst>
              <a:path h="984198" w="973126">
                <a:moveTo>
                  <a:pt x="0" y="0"/>
                </a:moveTo>
                <a:lnTo>
                  <a:pt x="973126" y="0"/>
                </a:lnTo>
                <a:lnTo>
                  <a:pt x="973126" y="984199"/>
                </a:lnTo>
                <a:lnTo>
                  <a:pt x="0" y="984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49870" y="9082065"/>
            <a:ext cx="1069066" cy="1069066"/>
          </a:xfrm>
          <a:custGeom>
            <a:avLst/>
            <a:gdLst/>
            <a:ahLst/>
            <a:cxnLst/>
            <a:rect r="r" b="b" t="t" l="l"/>
            <a:pathLst>
              <a:path h="1069066" w="1069066">
                <a:moveTo>
                  <a:pt x="0" y="0"/>
                </a:moveTo>
                <a:lnTo>
                  <a:pt x="1069067" y="0"/>
                </a:lnTo>
                <a:lnTo>
                  <a:pt x="1069067" y="1069066"/>
                </a:lnTo>
                <a:lnTo>
                  <a:pt x="0" y="1069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66587" y="8515794"/>
            <a:ext cx="2009775" cy="712557"/>
          </a:xfrm>
          <a:custGeom>
            <a:avLst/>
            <a:gdLst/>
            <a:ahLst/>
            <a:cxnLst/>
            <a:rect r="r" b="b" t="t" l="l"/>
            <a:pathLst>
              <a:path h="712557" w="2009775">
                <a:moveTo>
                  <a:pt x="0" y="0"/>
                </a:moveTo>
                <a:lnTo>
                  <a:pt x="2009775" y="0"/>
                </a:lnTo>
                <a:lnTo>
                  <a:pt x="2009775" y="712557"/>
                </a:lnTo>
                <a:lnTo>
                  <a:pt x="0" y="7125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50660" y="6678342"/>
            <a:ext cx="2722128" cy="950270"/>
          </a:xfrm>
          <a:custGeom>
            <a:avLst/>
            <a:gdLst/>
            <a:ahLst/>
            <a:cxnLst/>
            <a:rect r="r" b="b" t="t" l="l"/>
            <a:pathLst>
              <a:path h="950270" w="2722128">
                <a:moveTo>
                  <a:pt x="0" y="0"/>
                </a:moveTo>
                <a:lnTo>
                  <a:pt x="2722128" y="0"/>
                </a:lnTo>
                <a:lnTo>
                  <a:pt x="2722128" y="950270"/>
                </a:lnTo>
                <a:lnTo>
                  <a:pt x="0" y="950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496175" y="7818080"/>
            <a:ext cx="6788228" cy="2107984"/>
            <a:chOff x="0" y="0"/>
            <a:chExt cx="9050971" cy="281064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9050971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</a:pPr>
              <a:r>
                <a:rPr lang="en-US" sz="3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Backend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39496"/>
              <a:ext cx="9050971" cy="167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Pyth</a:t>
              </a: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on + Pandas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PostgreSQL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Django y /Django Rest framework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96175" y="5833878"/>
            <a:ext cx="6788228" cy="1688927"/>
            <a:chOff x="0" y="0"/>
            <a:chExt cx="9050971" cy="22519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9050971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</a:pPr>
              <a:r>
                <a:rPr lang="en-US" sz="3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Frontend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39496"/>
              <a:ext cx="9050971" cy="1112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Recharts 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React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56235" y="3011562"/>
            <a:ext cx="6788228" cy="2527042"/>
            <a:chOff x="0" y="0"/>
            <a:chExt cx="9050971" cy="336938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9050971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</a:pPr>
              <a:r>
                <a:rPr lang="en-US" sz="3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Comunicación</a:t>
              </a:r>
              <a:r>
                <a:rPr lang="en-US" sz="3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 </a:t>
              </a:r>
              <a:r>
                <a:rPr lang="en-US" sz="3799">
                  <a:solidFill>
                    <a:srgbClr val="7CA283"/>
                  </a:solidFill>
                  <a:latin typeface="Noto Serif Display ExtraCondensed"/>
                  <a:ea typeface="Noto Serif Display ExtraCondensed"/>
                  <a:cs typeface="Noto Serif Display ExtraCondensed"/>
                  <a:sym typeface="Noto Serif Display ExtraCondensed"/>
                </a:rPr>
                <a:t>y Conexión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39496"/>
              <a:ext cx="9050971" cy="2229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Trello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Notion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Discord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7CA283"/>
                  </a:solidFill>
                  <a:latin typeface="Telegraf"/>
                  <a:ea typeface="Telegraf"/>
                  <a:cs typeface="Telegraf"/>
                  <a:sym typeface="Telegraf"/>
                </a:rPr>
                <a:t>Docker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Presentación - Informe Final</dc:description>
  <dc:identifier>DAG40F-sOHs</dc:identifier>
  <dcterms:modified xsi:type="dcterms:W3CDTF">2011-08-01T06:04:30Z</dcterms:modified>
  <cp:revision>1</cp:revision>
  <dc:title>Presentación - Informe Final</dc:title>
</cp:coreProperties>
</file>